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70" r:id="rId7"/>
    <p:sldId id="271" r:id="rId8"/>
    <p:sldId id="272" r:id="rId9"/>
    <p:sldId id="273" r:id="rId10"/>
    <p:sldId id="275" r:id="rId11"/>
    <p:sldId id="276" r:id="rId12"/>
    <p:sldId id="264" r:id="rId13"/>
    <p:sldId id="277" r:id="rId14"/>
    <p:sldId id="279" r:id="rId15"/>
    <p:sldId id="280" r:id="rId16"/>
    <p:sldId id="268" r:id="rId17"/>
    <p:sldId id="269" r:id="rId18"/>
    <p:sldId id="278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5897"/>
  </p:normalViewPr>
  <p:slideViewPr>
    <p:cSldViewPr snapToGrid="0" snapToObjects="1">
      <p:cViewPr>
        <p:scale>
          <a:sx n="68" d="100"/>
          <a:sy n="68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ey Boyce" userId="c467ce77d3dbc6d6" providerId="LiveId" clId="{7E060149-B81F-4AD3-9A38-6F06501BFB95}"/>
    <pc:docChg chg="undo custSel modSld sldOrd">
      <pc:chgData name="Stacey Boyce" userId="c467ce77d3dbc6d6" providerId="LiveId" clId="{7E060149-B81F-4AD3-9A38-6F06501BFB95}" dt="2021-06-29T03:34:06.471" v="355" actId="1076"/>
      <pc:docMkLst>
        <pc:docMk/>
      </pc:docMkLst>
      <pc:sldChg chg="modSp mod">
        <pc:chgData name="Stacey Boyce" userId="c467ce77d3dbc6d6" providerId="LiveId" clId="{7E060149-B81F-4AD3-9A38-6F06501BFB95}" dt="2021-06-29T03:33:20.965" v="341" actId="1076"/>
        <pc:sldMkLst>
          <pc:docMk/>
          <pc:sldMk cId="4029634552" sldId="261"/>
        </pc:sldMkLst>
        <pc:spChg chg="mod">
          <ac:chgData name="Stacey Boyce" userId="c467ce77d3dbc6d6" providerId="LiveId" clId="{7E060149-B81F-4AD3-9A38-6F06501BFB95}" dt="2021-06-29T03:29:48.994" v="170" actId="20577"/>
          <ac:spMkLst>
            <pc:docMk/>
            <pc:sldMk cId="4029634552" sldId="261"/>
            <ac:spMk id="2" creationId="{10B9A574-2BDB-0D43-83DF-056C2841A437}"/>
          </ac:spMkLst>
        </pc:spChg>
        <pc:spChg chg="mod">
          <ac:chgData name="Stacey Boyce" userId="c467ce77d3dbc6d6" providerId="LiveId" clId="{7E060149-B81F-4AD3-9A38-6F06501BFB95}" dt="2021-06-29T03:33:04.746" v="340" actId="20577"/>
          <ac:spMkLst>
            <pc:docMk/>
            <pc:sldMk cId="4029634552" sldId="261"/>
            <ac:spMk id="3" creationId="{20DD682F-9F6A-224C-A493-C8C1B2B1A258}"/>
          </ac:spMkLst>
        </pc:spChg>
        <pc:picChg chg="mod">
          <ac:chgData name="Stacey Boyce" userId="c467ce77d3dbc6d6" providerId="LiveId" clId="{7E060149-B81F-4AD3-9A38-6F06501BFB95}" dt="2021-06-29T03:33:20.965" v="341" actId="1076"/>
          <ac:picMkLst>
            <pc:docMk/>
            <pc:sldMk cId="4029634552" sldId="261"/>
            <ac:picMk id="5" creationId="{5D57ADFA-C8C7-0942-8DFB-3C7D7783295F}"/>
          </ac:picMkLst>
        </pc:picChg>
      </pc:sldChg>
      <pc:sldChg chg="modSp mod ord">
        <pc:chgData name="Stacey Boyce" userId="c467ce77d3dbc6d6" providerId="LiveId" clId="{7E060149-B81F-4AD3-9A38-6F06501BFB95}" dt="2021-06-29T03:33:36.202" v="354" actId="20577"/>
        <pc:sldMkLst>
          <pc:docMk/>
          <pc:sldMk cId="343828503" sldId="270"/>
        </pc:sldMkLst>
        <pc:spChg chg="mod">
          <ac:chgData name="Stacey Boyce" userId="c467ce77d3dbc6d6" providerId="LiveId" clId="{7E060149-B81F-4AD3-9A38-6F06501BFB95}" dt="2021-06-29T03:33:36.202" v="354" actId="20577"/>
          <ac:spMkLst>
            <pc:docMk/>
            <pc:sldMk cId="343828503" sldId="270"/>
            <ac:spMk id="2" creationId="{BF67956A-7C84-C14C-BE59-00D64DF2528E}"/>
          </ac:spMkLst>
        </pc:spChg>
        <pc:spChg chg="mod">
          <ac:chgData name="Stacey Boyce" userId="c467ce77d3dbc6d6" providerId="LiveId" clId="{7E060149-B81F-4AD3-9A38-6F06501BFB95}" dt="2021-06-29T03:25:48.181" v="61" actId="20577"/>
          <ac:spMkLst>
            <pc:docMk/>
            <pc:sldMk cId="343828503" sldId="270"/>
            <ac:spMk id="3" creationId="{38119379-A4C0-F345-8B68-8C2D932B07F9}"/>
          </ac:spMkLst>
        </pc:spChg>
      </pc:sldChg>
      <pc:sldChg chg="modSp mod">
        <pc:chgData name="Stacey Boyce" userId="c467ce77d3dbc6d6" providerId="LiveId" clId="{7E060149-B81F-4AD3-9A38-6F06501BFB95}" dt="2021-06-29T03:34:06.471" v="355" actId="1076"/>
        <pc:sldMkLst>
          <pc:docMk/>
          <pc:sldMk cId="2525289171" sldId="271"/>
        </pc:sldMkLst>
        <pc:spChg chg="mod">
          <ac:chgData name="Stacey Boyce" userId="c467ce77d3dbc6d6" providerId="LiveId" clId="{7E060149-B81F-4AD3-9A38-6F06501BFB95}" dt="2021-06-29T03:30:24.978" v="184" actId="20577"/>
          <ac:spMkLst>
            <pc:docMk/>
            <pc:sldMk cId="2525289171" sldId="271"/>
            <ac:spMk id="2" creationId="{41C78448-7D8B-2044-9B0A-D385A2E4363C}"/>
          </ac:spMkLst>
        </pc:spChg>
        <pc:spChg chg="mod">
          <ac:chgData name="Stacey Boyce" userId="c467ce77d3dbc6d6" providerId="LiveId" clId="{7E060149-B81F-4AD3-9A38-6F06501BFB95}" dt="2021-06-29T03:34:06.471" v="355" actId="1076"/>
          <ac:spMkLst>
            <pc:docMk/>
            <pc:sldMk cId="2525289171" sldId="271"/>
            <ac:spMk id="3" creationId="{005E821F-A818-CE49-8BFB-7F1FE564B785}"/>
          </ac:spMkLst>
        </pc:spChg>
      </pc:sldChg>
      <pc:sldChg chg="ord">
        <pc:chgData name="Stacey Boyce" userId="c467ce77d3dbc6d6" providerId="LiveId" clId="{7E060149-B81F-4AD3-9A38-6F06501BFB95}" dt="2021-06-29T03:23:59.619" v="2" actId="20578"/>
        <pc:sldMkLst>
          <pc:docMk/>
          <pc:sldMk cId="1576414202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3CD23-8A7F-DB4C-A49F-CFDD41935869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AB7D3-C320-2D4E-8F58-23B43C12C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3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4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6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83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55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6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1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Alejandro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7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0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8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1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2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9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AB7D3-C320-2D4E-8F58-23B43C12CA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fedesoriano/company-bankruptcy-predi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stopedia.com/terms/a/asset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90E-5546-8449-AE7C-A20786F96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38680"/>
            <a:ext cx="8825658" cy="2677648"/>
          </a:xfrm>
        </p:spPr>
        <p:txBody>
          <a:bodyPr/>
          <a:lstStyle/>
          <a:p>
            <a:r>
              <a:rPr lang="en-US" dirty="0"/>
              <a:t>Bankruptcy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45FB4-518F-134F-9844-E4D48AE1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22098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Future of Taiwanese Company bankruptcies: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Prepared and Presented by: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Alejandro Gomez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Jessica Dean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Stacey Boyce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Brook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forrester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Becca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Stilley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5ACC6-0BE8-5B4C-809B-088BC8C78D6F}"/>
              </a:ext>
            </a:extLst>
          </p:cNvPr>
          <p:cNvSpPr txBox="1"/>
          <p:nvPr/>
        </p:nvSpPr>
        <p:spPr>
          <a:xfrm>
            <a:off x="10653486" y="39188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72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6F13-6D28-3149-BB07-786EC0B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does the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95B8-1770-4C4F-8774-380CB79A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903446" cy="3931115"/>
          </a:xfrm>
        </p:spPr>
        <p:txBody>
          <a:bodyPr/>
          <a:lstStyle/>
          <a:p>
            <a:r>
              <a:rPr lang="en-US" dirty="0"/>
              <a:t>We chose to use Tableau to visualize our data. </a:t>
            </a:r>
          </a:p>
          <a:p>
            <a:pPr lvl="1"/>
            <a:r>
              <a:rPr lang="en-US" dirty="0"/>
              <a:t>Tableau is an intuitive tool that allows you to produce multiple visuals quickly.</a:t>
            </a:r>
          </a:p>
          <a:p>
            <a:r>
              <a:rPr lang="en-US" dirty="0"/>
              <a:t>We realized that the lack of identifiers for the companies in the dataset was problematic because we didn’t have enough information for our axis’ to graph</a:t>
            </a:r>
          </a:p>
          <a:p>
            <a:r>
              <a:rPr lang="en-US" dirty="0"/>
              <a:t>To troubleshoot this, we used pandas to add the index as a column so that each row (Company) had a unique identifier. </a:t>
            </a:r>
          </a:p>
          <a:p>
            <a:r>
              <a:rPr lang="en-US" dirty="0"/>
              <a:t>We also changed the 0 or 1 in the “Bankrupt?” column to be text instead of string to make the data more useful in Tableau.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A3E87-6F2F-C546-A7F9-73E4CCD2EE94}"/>
              </a:ext>
            </a:extLst>
          </p:cNvPr>
          <p:cNvSpPr txBox="1"/>
          <p:nvPr/>
        </p:nvSpPr>
        <p:spPr>
          <a:xfrm>
            <a:off x="10482146" y="36799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0292914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4" descr="Magnifying glass showing decling performance">
            <a:extLst>
              <a:ext uri="{FF2B5EF4-FFF2-40B4-BE49-F238E27FC236}">
                <a16:creationId xmlns:a16="http://schemas.microsoft.com/office/drawing/2014/main" id="{816442A1-2A6F-4F9A-A623-6B26ADBFC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10" r="-1" b="25800"/>
          <a:stretch/>
        </p:blipFill>
        <p:spPr>
          <a:xfrm>
            <a:off x="0" y="292346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558A-5D05-FD47-9FDF-CA51FA8C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A01B-A7B3-DA46-A1F9-640440F9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199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cap="al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Comparing top prediction ratios for Bankrupt Vs. Non-Bankrupt companies</a:t>
            </a:r>
          </a:p>
        </p:txBody>
      </p:sp>
      <p:sp>
        <p:nvSpPr>
          <p:cNvPr id="6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Rectangle 4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AE5FE-486C-AF4F-9E86-45AEC2C5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94" y="155736"/>
            <a:ext cx="9482649" cy="13658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Bankrupt vs. Not Bankrupt 1999-2009</a:t>
            </a:r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10E0EC35-F2C0-4782-A2FA-97FF1078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001" y="2893793"/>
            <a:ext cx="4798142" cy="16223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800" b="1" i="0" kern="120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Over 10 years, only 3.33% of companies filed for Bankruptcy in Taiwan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pie chart, bubble chart&#10;&#10;Description automatically generated">
            <a:extLst>
              <a:ext uri="{FF2B5EF4-FFF2-40B4-BE49-F238E27FC236}">
                <a16:creationId xmlns:a16="http://schemas.microsoft.com/office/drawing/2014/main" id="{1204FA53-8967-0E47-ADA1-E1E54FF6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0" y="1675687"/>
            <a:ext cx="4581841" cy="446066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1DBB6-1DC7-164F-BF90-84E66F9F2AE1}"/>
              </a:ext>
            </a:extLst>
          </p:cNvPr>
          <p:cNvSpPr txBox="1"/>
          <p:nvPr/>
        </p:nvSpPr>
        <p:spPr>
          <a:xfrm>
            <a:off x="10472279" y="376972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34277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8894-61A7-974B-B790-04A8B724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762" y="1169648"/>
            <a:ext cx="7141029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Ratio of Liability vs Total Assets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52ADFC1-AA3B-4AF0-813B-1A236177FA2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3" y="627524"/>
            <a:ext cx="3578854" cy="602002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12485A22-F517-419D-A9BC-DF3135340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This graph shows what you would expect when you compare the average ratio for cash/assets and cash/ liabilities for bankrupt and non-bankrupt companies. </a:t>
            </a:r>
          </a:p>
          <a:p>
            <a:r>
              <a:rPr lang="en-US" dirty="0"/>
              <a:t>Assets are anything of value that can be converted to cash, in the data the non-bankrupt companies have an average ratio of .12664 and bankrupt companies .04774. </a:t>
            </a:r>
          </a:p>
          <a:p>
            <a:r>
              <a:rPr lang="en-US" dirty="0"/>
              <a:t>Liabilities is something a company owes; the non bankrupt companies have an average liability of $30M and bankrupt companies is $256M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D06FC-0F63-694A-88DB-E3D93C71B9BB}"/>
              </a:ext>
            </a:extLst>
          </p:cNvPr>
          <p:cNvSpPr txBox="1"/>
          <p:nvPr/>
        </p:nvSpPr>
        <p:spPr>
          <a:xfrm>
            <a:off x="639098" y="2418735"/>
            <a:ext cx="5132439" cy="3811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C3A7DD-78AF-8644-9067-D153676265CC}"/>
              </a:ext>
            </a:extLst>
          </p:cNvPr>
          <p:cNvSpPr txBox="1"/>
          <p:nvPr/>
        </p:nvSpPr>
        <p:spPr>
          <a:xfrm>
            <a:off x="10537371" y="427469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055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F589-863A-8F4D-91BD-2016348A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83" y="696686"/>
            <a:ext cx="8761413" cy="1233714"/>
          </a:xfrm>
        </p:spPr>
        <p:txBody>
          <a:bodyPr/>
          <a:lstStyle/>
          <a:p>
            <a:pPr algn="ctr"/>
            <a:r>
              <a:rPr lang="en-US" sz="2000" b="1" dirty="0"/>
              <a:t>It was a challenge to put together visuals to analyze individual factors by each company as we had too many companies and we wanted to show more than one ratio. 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BBEE5-0500-4853-A7EA-B719E5A804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230" y="2119086"/>
            <a:ext cx="11785600" cy="4615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73D5C-BCEB-424C-8069-FA8023BD62BF}"/>
              </a:ext>
            </a:extLst>
          </p:cNvPr>
          <p:cNvSpPr txBox="1"/>
          <p:nvPr/>
        </p:nvSpPr>
        <p:spPr>
          <a:xfrm>
            <a:off x="10466614" y="4966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0247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Freeform: Shape 4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242F2-E2C6-CE44-BA00-A9BBFF00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Top Predictors</a:t>
            </a:r>
          </a:p>
        </p:txBody>
      </p:sp>
      <p:pic>
        <p:nvPicPr>
          <p:cNvPr id="4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7B5B28CA-0851-41AA-9008-0AFB2FFB028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88" y="646314"/>
            <a:ext cx="7139732" cy="5428342"/>
          </a:xfrm>
          <a:prstGeom prst="rect">
            <a:avLst/>
          </a:prstGeom>
        </p:spPr>
      </p:pic>
      <p:sp>
        <p:nvSpPr>
          <p:cNvPr id="66" name="Rectangle 4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Oval 4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Oval 5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2E927-9FA3-44DD-A641-E333054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This graph is a modified version of the previous graph.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We removed the individual company from the columns and looked at 4 of the top prediction factors identified through machine learning.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Issues : some indicators were ratios while others were dollars, so the ratios did not appear since they were decimals. 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The four factors we used did not have a drastic variance like we saw with the liability and asset when we compared them for the bankrupt and non-bankrupt companies.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1C6B2-25B0-7046-9052-422E36EA14C1}"/>
              </a:ext>
            </a:extLst>
          </p:cNvPr>
          <p:cNvSpPr txBox="1"/>
          <p:nvPr/>
        </p:nvSpPr>
        <p:spPr>
          <a:xfrm>
            <a:off x="10572881" y="38443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84680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1AD6-A5A5-8E44-9DBF-05DE856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FB5F-14DF-4F41-8CB0-43AAE055F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difficult to predict what the future will look like for Taiwanese companies using our dataset</a:t>
            </a:r>
          </a:p>
          <a:p>
            <a:r>
              <a:rPr lang="en-US" dirty="0"/>
              <a:t>Aside from having setbacks with the data set, we were still able to use the data for other observations</a:t>
            </a:r>
          </a:p>
          <a:p>
            <a:r>
              <a:rPr lang="en-US" dirty="0"/>
              <a:t>Important factors that contribute to a company either failing or succeeding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88C27-81E6-484D-B854-ED8A4A70A0D2}"/>
              </a:ext>
            </a:extLst>
          </p:cNvPr>
          <p:cNvSpPr txBox="1"/>
          <p:nvPr/>
        </p:nvSpPr>
        <p:spPr>
          <a:xfrm>
            <a:off x="10560204" y="390293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270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2A2D-2F36-A844-B636-C9F9B7E1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EF8A-D7FD-6F4E-B459-913F64B3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did not detail individual company names which made it more difficult for us to generate detailed visuals in Tableau</a:t>
            </a:r>
          </a:p>
          <a:p>
            <a:r>
              <a:rPr lang="en-US" dirty="0"/>
              <a:t>The data was combined for all 10 years, rather than listing out each company per year. </a:t>
            </a:r>
          </a:p>
          <a:p>
            <a:r>
              <a:rPr lang="en-US" dirty="0"/>
              <a:t>Our dataset was specific to Taiwan, which was difficult to find supplemental data to compare. </a:t>
            </a:r>
          </a:p>
          <a:p>
            <a:r>
              <a:rPr lang="en-US" dirty="0"/>
              <a:t>We looked for other datasets, but there were no other viable sources</a:t>
            </a:r>
          </a:p>
          <a:p>
            <a:r>
              <a:rPr lang="en-US" dirty="0"/>
              <a:t>With the time frame that we had, it was not effective for us to reach out to actual companies to request data from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2F46F-D26A-7F4E-B96C-EF8AA345004B}"/>
              </a:ext>
            </a:extLst>
          </p:cNvPr>
          <p:cNvSpPr txBox="1"/>
          <p:nvPr/>
        </p:nvSpPr>
        <p:spPr>
          <a:xfrm>
            <a:off x="10526750" y="401444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1325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55F0-D9D9-F54A-A362-75835C75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our website @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0C10-DD2C-4E44-8C9D-4EB7FADA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8913D-31BD-6F49-A720-1A086736465F}"/>
              </a:ext>
            </a:extLst>
          </p:cNvPr>
          <p:cNvSpPr txBox="1"/>
          <p:nvPr/>
        </p:nvSpPr>
        <p:spPr>
          <a:xfrm>
            <a:off x="10493297" y="345688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340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859D874-7B16-5749-B48D-5790FDB6C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99" r="1" b="23210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CA4CC-8D22-9645-89BE-B84DEFEE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EA02-5287-7046-988F-E9394BAAB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https://www.kaggle.com/fedesoriano/company-bankruptcy-prediction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public.tableau.com</a:t>
            </a:r>
            <a:r>
              <a:rPr lang="en-US" dirty="0">
                <a:solidFill>
                  <a:schemeClr val="tx1"/>
                </a:solidFill>
              </a:rPr>
              <a:t>/app/profile/alejandro.gomez5182/viz/</a:t>
            </a:r>
            <a:r>
              <a:rPr lang="en-US" dirty="0" err="1">
                <a:solidFill>
                  <a:schemeClr val="tx1"/>
                </a:solidFill>
              </a:rPr>
              <a:t>Bankrupcy</a:t>
            </a:r>
            <a:r>
              <a:rPr lang="en-US" dirty="0">
                <a:solidFill>
                  <a:schemeClr val="tx1"/>
                </a:solidFill>
              </a:rPr>
              <a:t>/Dashboard1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DD57E37-8200-D745-98D7-AED97BC2F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1" r="9822" b="-1"/>
          <a:stretch/>
        </p:blipFill>
        <p:spPr>
          <a:xfrm>
            <a:off x="0" y="493600"/>
            <a:ext cx="11931892" cy="67116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D1542-AC6C-6C4A-B403-B475CFB5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Original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0C70-06EC-5F44-B348-208AD954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Bankruptcy data from the Taiwan Economic Journal for the years 1999-2009, Stock exchange dataset</a:t>
            </a:r>
          </a:p>
          <a:p>
            <a:pPr marL="0" indent="0">
              <a:buNone/>
            </a:pPr>
            <a:endParaRPr lang="en-US" b="1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2AF1A-282E-7043-811B-8993BCB630C2}"/>
              </a:ext>
            </a:extLst>
          </p:cNvPr>
          <p:cNvSpPr txBox="1"/>
          <p:nvPr/>
        </p:nvSpPr>
        <p:spPr>
          <a:xfrm>
            <a:off x="10595047" y="124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5611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C607B-AA9C-A64D-8D95-3E71270F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EBEBEB"/>
                </a:solidFill>
              </a:rPr>
              <a:t>Background on the Dataset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E9BDCD-13BC-6946-BA56-1F2923E1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37" y="1160732"/>
            <a:ext cx="6920228" cy="506343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2936-0F1D-7A40-AF50-8AD530CE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The Taiwanese Stocks consist of about 2500 different companies including those that have gone bankrupt between 1999 and 2009</a:t>
            </a:r>
          </a:p>
          <a:p>
            <a:r>
              <a:rPr lang="en-US" sz="1700" dirty="0">
                <a:solidFill>
                  <a:srgbClr val="FFFFFF"/>
                </a:solidFill>
              </a:rPr>
              <a:t>The original dataset had 95 financial indicators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Includes indicators for Bankrupt, In the Process of becoming bankrupt, and Not Bankrupt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7A4F9-41AB-EE4B-81D3-D25D90D3EF22}"/>
              </a:ext>
            </a:extLst>
          </p:cNvPr>
          <p:cNvSpPr txBox="1"/>
          <p:nvPr/>
        </p:nvSpPr>
        <p:spPr>
          <a:xfrm>
            <a:off x="10623457" y="37629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968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FB2BF4B2-542B-7847-BC85-0AC35B02C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46" r="1" b="32518"/>
          <a:stretch/>
        </p:blipFill>
        <p:spPr>
          <a:xfrm>
            <a:off x="477084" y="466162"/>
            <a:ext cx="11237832" cy="3628278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9034F-ACCA-454D-9B30-BFB47CCD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it, and how does it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CA96E-877A-3949-B708-9B98D12B2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536" y="3785698"/>
            <a:ext cx="4772509" cy="250330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Legal process that involves a person or business that is unable to repay their outstanding debts. 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All the debtor's </a:t>
            </a:r>
            <a:r>
              <a:rPr lang="en-US" sz="1400" dirty="0">
                <a:solidFill>
                  <a:schemeClr val="tx1"/>
                </a:solidFill>
                <a:hlinkClick r:id="rId4"/>
              </a:rPr>
              <a:t>assets</a:t>
            </a:r>
            <a:r>
              <a:rPr lang="en-US" sz="1400" dirty="0">
                <a:solidFill>
                  <a:schemeClr val="tx1"/>
                </a:solidFill>
              </a:rPr>
              <a:t> (property, gifts, land, etc.) are measured and evaluated; the assets may be used to repay a portion of outstanding debt.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Does not necessarily mean complete dissolution of company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Chapter 11- reorganization of assets/company debt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0CFBE-C69D-424E-8BAF-EC4DCC8C1A61}"/>
              </a:ext>
            </a:extLst>
          </p:cNvPr>
          <p:cNvSpPr txBox="1"/>
          <p:nvPr/>
        </p:nvSpPr>
        <p:spPr>
          <a:xfrm>
            <a:off x="10604810" y="42374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4</a:t>
            </a:r>
            <a:endParaRPr lang="en-US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D105174-071A-4257-860A-5EE2D11DD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17B217C-3C66-46B3-9E9D-2771AA2A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9A574-2BDB-0D43-83DF-056C2841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EBEB"/>
                </a:solidFill>
              </a:rPr>
              <a:t>Data Cleaning &amp; Decision Tree Classifier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A848D99-5D8B-49F5-97E9-AA7C3F5F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682F-9F6A-224C-A493-C8C1B2B1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404" y="1964510"/>
            <a:ext cx="6813755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asked ourselves can we predict using the data to determine if a company is likely to go bankrupt</a:t>
            </a:r>
          </a:p>
          <a:p>
            <a:r>
              <a:rPr lang="en-US" dirty="0">
                <a:solidFill>
                  <a:srgbClr val="FFFFFF"/>
                </a:solidFill>
              </a:rPr>
              <a:t>Dataset was clean and consistent to begin with, in terms of missing data</a:t>
            </a:r>
          </a:p>
          <a:p>
            <a:r>
              <a:rPr lang="en-US" dirty="0">
                <a:solidFill>
                  <a:srgbClr val="FFFFFF"/>
                </a:solidFill>
              </a:rPr>
              <a:t>Our Process: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Pandas to read CSV file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Used </a:t>
            </a:r>
            <a:r>
              <a:rPr lang="en-US" dirty="0" err="1">
                <a:solidFill>
                  <a:srgbClr val="FFFFFF"/>
                </a:solidFill>
              </a:rPr>
              <a:t>Sklearn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Jupyter</a:t>
            </a:r>
            <a:r>
              <a:rPr lang="en-US" dirty="0">
                <a:solidFill>
                  <a:srgbClr val="FFFFFF"/>
                </a:solidFill>
              </a:rPr>
              <a:t> Notebook to test, train, split the data and then used decision tree producing a score of 95%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57ADFA-C8C7-0942-8DFB-3C7D778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00" y="4263114"/>
            <a:ext cx="6813754" cy="15131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8E7A2-55A9-3348-A888-6EB1CFC0E6AA}"/>
              </a:ext>
            </a:extLst>
          </p:cNvPr>
          <p:cNvSpPr txBox="1"/>
          <p:nvPr/>
        </p:nvSpPr>
        <p:spPr>
          <a:xfrm>
            <a:off x="10638264" y="35683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2963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56A-7C84-C14C-BE59-00D64DF2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19379-A4C0-F345-8B68-8C2D932B0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Used Random Forest Classifier and obtained a score of 97.18%  after trying with different numbers of estimators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B3D49F-6F39-674E-970C-D21BCF67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56" y="3600301"/>
            <a:ext cx="6158802" cy="14184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08526-0A9E-ED4F-BDD5-70B15E269DAC}"/>
              </a:ext>
            </a:extLst>
          </p:cNvPr>
          <p:cNvSpPr txBox="1"/>
          <p:nvPr/>
        </p:nvSpPr>
        <p:spPr>
          <a:xfrm>
            <a:off x="10615960" y="39029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382850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8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8448-7D8B-2044-9B0A-D385A2E4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revision..</a:t>
            </a:r>
          </a:p>
        </p:txBody>
      </p:sp>
      <p:sp>
        <p:nvSpPr>
          <p:cNvPr id="54" name="Freeform: Shape 14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4B93A-E8FB-7546-8ECD-036A6C4C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26" y="645106"/>
            <a:ext cx="4032679" cy="5585369"/>
          </a:xfrm>
          <a:prstGeom prst="rect">
            <a:avLst/>
          </a:prstGeom>
        </p:spPr>
      </p:pic>
      <p:sp>
        <p:nvSpPr>
          <p:cNvPr id="55" name="Rectangle 16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Oval 18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Oval 20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821F-A818-CE49-8BFB-7F1FE564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047613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There were originally 95 different parameters, so we decided to use feature importance to determine which parameters were relevant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kept 41 parameters, and removed anything contributing to less than 1% to that importance factor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We then tested the model with the 41 relevant indicators that resulted, and we did not lose much integrity with our data (0.1%)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4B5F5-E998-3449-AC68-5D7038B59122}"/>
              </a:ext>
            </a:extLst>
          </p:cNvPr>
          <p:cNvSpPr txBox="1"/>
          <p:nvPr/>
        </p:nvSpPr>
        <p:spPr>
          <a:xfrm>
            <a:off x="10601817" y="34066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2528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B482-DC46-6946-BDBB-29A92E83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Decreasing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2AE20F-A632-F644-A441-99F38805E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7509" y="2772227"/>
            <a:ext cx="8098858" cy="2979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93EE3-CA66-9C48-A2C7-2D6A0B84FAC3}"/>
              </a:ext>
            </a:extLst>
          </p:cNvPr>
          <p:cNvSpPr txBox="1"/>
          <p:nvPr/>
        </p:nvSpPr>
        <p:spPr>
          <a:xfrm>
            <a:off x="10582507" y="36799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7641420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EA2A2-761D-764E-8D8C-4ECBEE16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vs. Actual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9048-803E-7C48-827C-3C2763CB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61" y="803751"/>
            <a:ext cx="5164424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2E73-EAED-3E4F-A1D7-940409C32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4" y="2965981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 prediction vs actual in data frame and exported to a csv to double check.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C6CC3-2ECF-8C47-AA55-039B5F0E3636}"/>
              </a:ext>
            </a:extLst>
          </p:cNvPr>
          <p:cNvSpPr txBox="1"/>
          <p:nvPr/>
        </p:nvSpPr>
        <p:spPr>
          <a:xfrm>
            <a:off x="10515254" y="33321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17385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7936</TotalTime>
  <Words>929</Words>
  <Application>Microsoft Office PowerPoint</Application>
  <PresentationFormat>Widescreen</PresentationFormat>
  <Paragraphs>128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 Boardroom</vt:lpstr>
      <vt:lpstr>Bankruptcy Forecast</vt:lpstr>
      <vt:lpstr>Original Dataset</vt:lpstr>
      <vt:lpstr>Background on the Dataset</vt:lpstr>
      <vt:lpstr>What is it, and how does it Happen?</vt:lpstr>
      <vt:lpstr>Data Cleaning &amp; Decision Tree Classifier</vt:lpstr>
      <vt:lpstr>Random Forest Classifier</vt:lpstr>
      <vt:lpstr>Data revision..</vt:lpstr>
      <vt:lpstr>Decreasing Parameters</vt:lpstr>
      <vt:lpstr>Prediction vs. Actual</vt:lpstr>
      <vt:lpstr>So, what does the Data look like?</vt:lpstr>
      <vt:lpstr>Visualizations</vt:lpstr>
      <vt:lpstr>Bankrupt vs. Not Bankrupt 1999-2009</vt:lpstr>
      <vt:lpstr>Ratio of Liability vs Total Assets</vt:lpstr>
      <vt:lpstr>It was a challenge to put together visuals to analyze individual factors by each company as we had too many companies and we wanted to show more than one ratio.  </vt:lpstr>
      <vt:lpstr>Top Predictors</vt:lpstr>
      <vt:lpstr>What We Learned</vt:lpstr>
      <vt:lpstr>Roadblocks</vt:lpstr>
      <vt:lpstr>Visit our website @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Forecast</dc:title>
  <dc:creator>Microsoft Office User</dc:creator>
  <cp:lastModifiedBy>Stacey Boyce</cp:lastModifiedBy>
  <cp:revision>51</cp:revision>
  <dcterms:created xsi:type="dcterms:W3CDTF">2021-06-18T02:10:37Z</dcterms:created>
  <dcterms:modified xsi:type="dcterms:W3CDTF">2021-06-29T03:34:38Z</dcterms:modified>
</cp:coreProperties>
</file>